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7.jpeg" ContentType="image/jpeg"/>
  <Override PartName="/ppt/media/image2.jpeg" ContentType="image/jpeg"/>
  <Override PartName="/ppt/media/image5.wmf" ContentType="image/x-wmf"/>
  <Override PartName="/ppt/media/image6.png" ContentType="image/png"/>
  <Override PartName="/ppt/media/image1.jpeg" ContentType="image/jpeg"/>
  <Override PartName="/ppt/media/image3.jpeg" ContentType="image/jpeg"/>
  <Override PartName="/ppt/media/image4.jpeg" ContentType="image/jpe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D2B643C-1EE0-4ACA-9D64-EE8A4B4B57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https://kubernetes.io/docs/reference/kubectl/overview/#resource-types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5A85E04-B070-41FE-9DB1-DBA0A32E575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000000"/>
                </a:solidFill>
                <a:latin typeface="Calibri Light"/>
              </a:rPr>
              <a:t>Titelstijl van </a:t>
            </a:r>
            <a:r>
              <a:rPr b="0" lang="nl-NL" sz="6000" spc="-1" strike="noStrike">
                <a:solidFill>
                  <a:srgbClr val="000000"/>
                </a:solidFill>
                <a:latin typeface="Calibri Light"/>
              </a:rPr>
              <a:t>model </a:t>
            </a:r>
            <a:r>
              <a:rPr b="0" lang="nl-NL" sz="6000" spc="-1" strike="noStrike">
                <a:solidFill>
                  <a:srgbClr val="000000"/>
                </a:solidFill>
                <a:latin typeface="Calibri Light"/>
              </a:rPr>
              <a:t>bewerken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F92947C-089D-4440-809C-0ECD1E55FD4C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9/8/19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7748AF-1C27-4681-A185-6D8A8C2CE31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Calibri Light"/>
              </a:rPr>
              <a:t>Titelstijl van model bewerken</a:t>
            </a:r>
            <a:endParaRPr b="0" lang="nl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Klik om de tekststijl van het model te bewerken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Tweede niveau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Derde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Vierde 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Vijfde 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9EA6718-6526-4120-A940-AEA6E7DE5A1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9/8/19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0A1CC6A-E74F-4D55-A432-52290925328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Afbeelding 3" descr=""/>
          <p:cNvPicPr/>
          <p:nvPr/>
        </p:nvPicPr>
        <p:blipFill>
          <a:blip r:embed="rId1"/>
          <a:stretch/>
        </p:blipFill>
        <p:spPr>
          <a:xfrm>
            <a:off x="0" y="29160"/>
            <a:ext cx="12191760" cy="681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Demo 2: kubectl apply –f &lt;file&gt;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kubectl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create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get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describe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explain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Delete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kubectl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&lt;actie&gt; &lt;resource-type&gt; &lt;wildcard*&gt;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get pod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get svc –o wide –n kube-system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describe node aks-agentpool-34701666-0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Ingress Controllers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“</a:t>
            </a: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Ingang” van je cluster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Vaak gebruikt voor SSL Offloading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Werkt met het Resource Type: “Ingress”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Bekende Ingress Controllers: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NGINX: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808080"/>
                </a:solidFill>
                <a:latin typeface="D-DIN"/>
                <a:ea typeface="D-DIN"/>
              </a:rPr>
              <a:t>Ingress-nginx(gemaakt door Kubernetes Community)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808080"/>
                </a:solidFill>
                <a:latin typeface="D-DIN"/>
                <a:ea typeface="D-DIN"/>
              </a:rPr>
              <a:t>kubernetes-ingress (gemaakt door NGINX zelf)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808080"/>
                </a:solidFill>
                <a:latin typeface="D-DIN"/>
                <a:ea typeface="D-DIN"/>
              </a:rPr>
              <a:t>Kong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808080"/>
                </a:solidFill>
                <a:latin typeface="D-DIN"/>
                <a:ea typeface="D-DIN"/>
              </a:rPr>
              <a:t>HaProxy (kubernetes-ingress)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Traefik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Istio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Ingress Resource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822960" y="1371600"/>
            <a:ext cx="10698480" cy="448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---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apiVersion: extensions/v1beta1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kind: Ingress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metadata: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</a:t>
            </a:r>
            <a:r>
              <a:rPr b="0" lang="en-US" sz="1400" spc="-1" strike="noStrike">
                <a:latin typeface="Arial"/>
              </a:rPr>
              <a:t>name: public-ingress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</a:t>
            </a:r>
            <a:r>
              <a:rPr b="0" lang="en-US" sz="1400" spc="-1" strike="noStrike">
                <a:latin typeface="Arial"/>
              </a:rPr>
              <a:t>namespace: default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spec: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</a:t>
            </a:r>
            <a:r>
              <a:rPr b="0" lang="en-US" sz="1400" spc="-1" strike="noStrike">
                <a:latin typeface="Arial"/>
              </a:rPr>
              <a:t>rules: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</a:t>
            </a:r>
            <a:r>
              <a:rPr b="0" lang="en-US" sz="1400" spc="-1" strike="noStrike">
                <a:latin typeface="Arial"/>
              </a:rPr>
              <a:t>- host: www.mijnsite.nl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</a:t>
            </a:r>
            <a:r>
              <a:rPr b="0" lang="en-US" sz="1400" spc="-1" strike="noStrike">
                <a:latin typeface="Arial"/>
              </a:rPr>
              <a:t>http: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</a:t>
            </a:r>
            <a:r>
              <a:rPr b="0" lang="en-US" sz="1400" spc="-1" strike="noStrike">
                <a:latin typeface="Arial"/>
              </a:rPr>
              <a:t>paths: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</a:t>
            </a:r>
            <a:r>
              <a:rPr b="0" lang="en-US" sz="1400" spc="-1" strike="noStrike">
                <a:latin typeface="Arial"/>
              </a:rPr>
              <a:t>- path: /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</a:t>
            </a:r>
            <a:r>
              <a:rPr b="0" lang="en-US" sz="1400" spc="-1" strike="noStrike">
                <a:latin typeface="Arial"/>
              </a:rPr>
              <a:t>backend: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</a:t>
            </a:r>
            <a:r>
              <a:rPr b="0" lang="en-US" sz="1400" spc="-1" strike="noStrike">
                <a:latin typeface="Arial"/>
              </a:rPr>
              <a:t>serviceName: wordpress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</a:t>
            </a:r>
            <a:r>
              <a:rPr b="0" lang="en-US" sz="1400" spc="-1" strike="noStrike">
                <a:latin typeface="Arial"/>
              </a:rPr>
              <a:t>servicePort: 80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</a:t>
            </a:r>
            <a:r>
              <a:rPr b="0" lang="en-US" sz="1400" spc="-1" strike="noStrike">
                <a:latin typeface="Arial"/>
              </a:rPr>
              <a:t>- host: test.mijnsite.nl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</a:t>
            </a:r>
            <a:r>
              <a:rPr b="0" lang="en-US" sz="1400" spc="-1" strike="noStrike">
                <a:latin typeface="Arial"/>
              </a:rPr>
              <a:t>http: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</a:t>
            </a:r>
            <a:r>
              <a:rPr b="0" lang="en-US" sz="1400" spc="-1" strike="noStrike">
                <a:latin typeface="Arial"/>
              </a:rPr>
              <a:t>paths: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</a:t>
            </a:r>
            <a:r>
              <a:rPr b="0" lang="en-US" sz="1400" spc="-1" strike="noStrike">
                <a:latin typeface="Arial"/>
              </a:rPr>
              <a:t>- path: /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</a:t>
            </a:r>
            <a:r>
              <a:rPr b="0" lang="en-US" sz="1400" spc="-1" strike="noStrike">
                <a:latin typeface="Arial"/>
              </a:rPr>
              <a:t>backend: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</a:t>
            </a:r>
            <a:r>
              <a:rPr b="0" lang="en-US" sz="1400" spc="-1" strike="noStrike">
                <a:latin typeface="Arial"/>
              </a:rPr>
              <a:t>serviceName: test-wordpress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</a:t>
            </a:r>
            <a:r>
              <a:rPr b="0" lang="en-US" sz="1400" spc="-1" strike="noStrike">
                <a:latin typeface="Arial"/>
              </a:rPr>
              <a:t>servicePort: 80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281240" y="808200"/>
            <a:ext cx="678996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Opdracht: Wordpress + MySQL + Ingress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Deploy een Wordpress Blog met bijbehorende MySQL Database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Ontsluit deze via een Ingress Controller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Afbeelding 3" descr=""/>
          <p:cNvPicPr/>
          <p:nvPr/>
        </p:nvPicPr>
        <p:blipFill>
          <a:blip r:embed="rId1"/>
          <a:stretch/>
        </p:blipFill>
        <p:spPr>
          <a:xfrm>
            <a:off x="14400" y="0"/>
            <a:ext cx="12191760" cy="6872040"/>
          </a:xfrm>
          <a:prstGeom prst="rect">
            <a:avLst/>
          </a:prstGeom>
          <a:ln>
            <a:noFill/>
          </a:ln>
        </p:spPr>
      </p:pic>
      <p:sp>
        <p:nvSpPr>
          <p:cNvPr id="116" name="TextShape 1"/>
          <p:cNvSpPr txBox="1"/>
          <p:nvPr/>
        </p:nvSpPr>
        <p:spPr>
          <a:xfrm>
            <a:off x="7781760" y="2050920"/>
            <a:ext cx="250488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ffffff"/>
                </a:solidFill>
                <a:latin typeface="D-DIN DIN-Bold"/>
                <a:ea typeface="D-DIN DIN-Bold"/>
              </a:rPr>
              <a:t>Vragen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515360" y="2671920"/>
            <a:ext cx="4109760" cy="2633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D-DIN"/>
                <a:ea typeface="D-DIN"/>
              </a:rPr>
              <a:t>Vragen?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281240" y="808200"/>
            <a:ext cx="250488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K8S Workshop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Introductie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Architectuur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Standaard Resource Types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Hands-On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Vragen (tussendoor!)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281240" y="808200"/>
            <a:ext cx="250488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Introductie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2014 (Docker komt uit 2013)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Gebaseerd op BORG (Orchestrator)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(Lang) Ontworpen en Onderhouden door Google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Gedoneerd aan CNCF (Cloud Native Computing Foundation)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Werkt met Docker, containerd, en CRI-O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Werkt op Linux (Master &amp; Workers) en Windows (Workers, Master in alpha)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Native beschikbaar in (o.a.): Azure, AWS, GCE, DigitalOcean, IBM Cloud, VMware PKS, Docker EE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81240" y="808200"/>
            <a:ext cx="250488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Introductie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Orchestrator, GEEN container runtime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Geen eigen network stack, maar CNI (Container Network Interface)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Geen eigen storage laag, maar CSI (Container Storage Interface)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3" descr=""/>
          <p:cNvPicPr/>
          <p:nvPr/>
        </p:nvPicPr>
        <p:blipFill>
          <a:blip r:embed="rId1"/>
          <a:stretch/>
        </p:blipFill>
        <p:spPr>
          <a:xfrm>
            <a:off x="14400" y="14400"/>
            <a:ext cx="12191760" cy="6872040"/>
          </a:xfrm>
          <a:prstGeom prst="rect">
            <a:avLst/>
          </a:prstGeom>
          <a:ln>
            <a:noFill/>
          </a:ln>
        </p:spPr>
      </p:pic>
      <p:pic>
        <p:nvPicPr>
          <p:cNvPr id="96" name="Afbeelding 8" descr=""/>
          <p:cNvPicPr/>
          <p:nvPr/>
        </p:nvPicPr>
        <p:blipFill>
          <a:blip r:embed="rId2"/>
          <a:stretch/>
        </p:blipFill>
        <p:spPr>
          <a:xfrm>
            <a:off x="948960" y="352800"/>
            <a:ext cx="5303880" cy="644040"/>
          </a:xfrm>
          <a:prstGeom prst="rect">
            <a:avLst/>
          </a:prstGeom>
          <a:ln>
            <a:noFill/>
          </a:ln>
          <a:effectLst>
            <a:outerShdw algn="tl" blurRad="88900" dist="152280" rotWithShape="0" sx="97000" sy="97000">
              <a:srgbClr val="000000">
                <a:alpha val="17000"/>
              </a:srgbClr>
            </a:outerShdw>
          </a:effectLst>
        </p:spPr>
      </p:pic>
      <p:sp>
        <p:nvSpPr>
          <p:cNvPr id="97" name="TextShape 1"/>
          <p:cNvSpPr txBox="1"/>
          <p:nvPr/>
        </p:nvSpPr>
        <p:spPr>
          <a:xfrm>
            <a:off x="948960" y="465840"/>
            <a:ext cx="514656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ffffff"/>
                </a:solidFill>
                <a:latin typeface="D-DIN DIN-Bold"/>
                <a:ea typeface="D-DIN DIN-Bold"/>
              </a:rPr>
              <a:t>Architectuur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Afbeelding 2" descr=""/>
          <p:cNvPicPr/>
          <p:nvPr/>
        </p:nvPicPr>
        <p:blipFill>
          <a:blip r:embed="rId3"/>
          <a:stretch/>
        </p:blipFill>
        <p:spPr>
          <a:xfrm>
            <a:off x="963360" y="1062360"/>
            <a:ext cx="9631080" cy="56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281240" y="808200"/>
            <a:ext cx="448632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Standaard Cluster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2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Minimaal 1 master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Minimaal 1 Etcd Server (kan buiten cluster draaien)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Masters: Minimaal 1 API Server, Controller, Scheduler en Proxy*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Workers: Zeer waarschijnlijk, maar niet verplicht: CoreDNS, Proxy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Default Namespace: kube-system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NAMESPACE     NAME                                     READY   STATUS    RESTARTS   AGE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coredns-584795fc57-6kp2g                 1/1     Running   0          85s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coredns-584795fc57-mtqvx                 1/1     Running   0          85s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etcd-docker-desktop                      1/1     Running   0          31s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kube-apiserver-docker-desktop            1/1     Running   0          6s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kube-controller-manager-docker-desktop   1/1     Running   0          32s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kube-proxy-7skch                         1/1     Running   0          84s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808080"/>
                </a:solidFill>
                <a:latin typeface="Consolas"/>
                <a:ea typeface="D-DIN"/>
              </a:rPr>
              <a:t>kube-system   kube-scheduler-docker-desktop            1/1     Running   0          18s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Standaard Resource Types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Node: Een machine in het cluster die een Container Runtime bevat. Master of Worker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Namespace: Verzameling van Resources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Pod: Verzameling Containers, bevat 1 instantie van elke container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Service: “Exposed” set van Pods. Zie het als een Load Balancer.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Deployment: Verzameling Pods welke moeten blijven draaien. Kan meerdere pods en replica’s van pods bevatten.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ServiceAccount: Rechten entiteit waaronder een Pod draait binnen het cluster.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DaemonSet, StatefulSet, ReplicaSet: Type deployments met elk eigen gedrag.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PersistentVolume: Beschrijving over hoe storage aan een pod/container gekoppeld moet worden.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808080"/>
                </a:solidFill>
                <a:latin typeface="D-DIN"/>
                <a:ea typeface="D-DIN"/>
              </a:rPr>
              <a:t>PersistentVolumeClaim: Instantie van storage voor een specifieke pod/container.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Demo 1: kubectl (cube cuddle)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kubectl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create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get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describe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explain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Delete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kubectl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&lt;actie&gt; &lt;resource-type&gt; &lt;wildcard*&gt;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get pod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get svc –o wide –n kube-system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808080"/>
                </a:solidFill>
                <a:latin typeface="D-DIN"/>
                <a:ea typeface="D-DIN"/>
              </a:rPr>
              <a:t>kubectl describe node aks-agentpool-34701666-0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281240" y="808200"/>
            <a:ext cx="5673240" cy="434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nl-NL" sz="2800" spc="-1" strike="noStrike">
                <a:solidFill>
                  <a:srgbClr val="808080"/>
                </a:solidFill>
                <a:latin typeface="D-DIN DIN-Bold"/>
                <a:ea typeface="D-DIN DIN-Bold"/>
              </a:rPr>
              <a:t>Standaard Deployment Files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023840" y="1511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YAML (meestal)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808080"/>
                </a:solidFill>
                <a:latin typeface="D-DIN"/>
                <a:ea typeface="D-DIN"/>
              </a:rPr>
              <a:t>Voorbeelden: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7065</TotalTime>
  <Application>LibreOffice/6.2.7.1$Linux_X86_64 LibreOffice_project/20$Build-1</Application>
  <Words>526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2019-01-25T09:39:35Z</dcterms:created>
  <dc:creator>Microsoft Office-gebruiker</dc:creator>
  <dc:description/>
  <dc:language>en-US</dc:language>
  <cp:lastModifiedBy/>
  <dcterms:modified xsi:type="dcterms:W3CDTF">2019-09-08T12:06:09Z</dcterms:modified>
  <cp:revision>32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